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74" r:id="rId5"/>
    <p:sldId id="308" r:id="rId6"/>
    <p:sldId id="310" r:id="rId7"/>
    <p:sldId id="30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8/16/22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3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8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9" name="Rectangle 5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6275" y="507207"/>
            <a:ext cx="6855383" cy="842962"/>
          </a:xfrm>
          <a:noFill/>
          <a:effectLst>
            <a:glow rad="228600">
              <a:schemeClr val="accent6">
                <a:satMod val="175000"/>
                <a:alpha val="6000"/>
              </a:schemeClr>
            </a:glow>
            <a:softEdge rad="774700"/>
          </a:effectLst>
        </p:spPr>
        <p:txBody>
          <a:bodyPr anchor="b">
            <a:noAutofit/>
          </a:bodyPr>
          <a:lstStyle/>
          <a:p>
            <a:r>
              <a:rPr lang="en-US" sz="5000" dirty="0">
                <a:solidFill>
                  <a:schemeClr val="bg1"/>
                </a:solidFill>
                <a:effectLst>
                  <a:glow rad="203200">
                    <a:schemeClr val="accent5">
                      <a:lumMod val="50000"/>
                      <a:alpha val="80000"/>
                    </a:schemeClr>
                  </a:glow>
                </a:effectLst>
                <a:latin typeface="Britannic Bold" panose="020B0903060703020204" pitchFamily="34" charset="0"/>
              </a:rPr>
              <a:t>Lights-camera-action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6065" y="4117231"/>
            <a:ext cx="5421451" cy="84296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203200">
                    <a:schemeClr val="accent5">
                      <a:lumMod val="50000"/>
                      <a:alpha val="80000"/>
                    </a:schemeClr>
                  </a:glow>
                </a:effectLst>
                <a:latin typeface="Baskerville Old Face" panose="02020602080505020303" pitchFamily="18" charset="0"/>
              </a:rPr>
              <a:t>executives: Anusha, </a:t>
            </a:r>
            <a:r>
              <a:rPr lang="en-US" sz="2000" b="1" dirty="0" err="1">
                <a:solidFill>
                  <a:schemeClr val="bg1"/>
                </a:solidFill>
                <a:effectLst>
                  <a:glow rad="203200">
                    <a:schemeClr val="accent5">
                      <a:lumMod val="50000"/>
                      <a:alpha val="80000"/>
                    </a:schemeClr>
                  </a:glow>
                </a:effectLst>
                <a:latin typeface="Baskerville Old Face" panose="02020602080505020303" pitchFamily="18" charset="0"/>
              </a:rPr>
              <a:t>dane</a:t>
            </a:r>
            <a:r>
              <a:rPr lang="en-US" sz="2000" b="1" dirty="0">
                <a:solidFill>
                  <a:schemeClr val="bg1"/>
                </a:solidFill>
                <a:effectLst>
                  <a:glow rad="203200">
                    <a:schemeClr val="accent5">
                      <a:lumMod val="50000"/>
                      <a:alpha val="80000"/>
                    </a:schemeClr>
                  </a:glow>
                </a:effectLst>
                <a:latin typeface="Baskerville Old Face" panose="02020602080505020303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glow rad="203200">
                    <a:schemeClr val="accent5">
                      <a:lumMod val="50000"/>
                      <a:alpha val="80000"/>
                    </a:schemeClr>
                  </a:glow>
                </a:effectLst>
                <a:latin typeface="Baskerville Old Face" panose="02020602080505020303" pitchFamily="18" charset="0"/>
              </a:rPr>
              <a:t>ashok</a:t>
            </a:r>
            <a:r>
              <a:rPr lang="en-US" sz="2000" b="1" dirty="0">
                <a:solidFill>
                  <a:schemeClr val="bg1"/>
                </a:solidFill>
                <a:effectLst>
                  <a:glow rad="203200">
                    <a:schemeClr val="accent5">
                      <a:lumMod val="50000"/>
                      <a:alpha val="80000"/>
                    </a:schemeClr>
                  </a:glow>
                </a:effectLst>
                <a:latin typeface="Baskerville Old Face" panose="02020602080505020303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effectLst>
                  <a:glow rad="203200">
                    <a:schemeClr val="accent5">
                      <a:lumMod val="50000"/>
                      <a:alpha val="80000"/>
                    </a:schemeClr>
                  </a:glow>
                </a:effectLst>
                <a:latin typeface="Baskerville Old Face" panose="02020602080505020303" pitchFamily="18" charset="0"/>
              </a:rPr>
              <a:t>rensley</a:t>
            </a:r>
            <a:r>
              <a:rPr lang="en-US" sz="2000" b="1" dirty="0">
                <a:solidFill>
                  <a:schemeClr val="bg1"/>
                </a:solidFill>
                <a:effectLst>
                  <a:glow rad="203200">
                    <a:schemeClr val="accent5">
                      <a:lumMod val="50000"/>
                      <a:alpha val="80000"/>
                    </a:schemeClr>
                  </a:glow>
                </a:effectLst>
                <a:latin typeface="Baskerville Old Face" panose="02020602080505020303" pitchFamily="18" charset="0"/>
              </a:rPr>
              <a:t>, anna &amp; Carlos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23A6C-2BA3-00A8-4AFD-1D8DC26D74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326"/>
                    </a14:imgEffect>
                    <a14:imgEffect>
                      <a14:saturation sat="376000"/>
                    </a14:imgEffect>
                  </a14:imgLayer>
                </a14:imgProps>
              </a:ext>
            </a:extLst>
          </a:blip>
          <a:srcRect l="11991" t="15683"/>
          <a:stretch/>
        </p:blipFill>
        <p:spPr>
          <a:xfrm rot="15095297">
            <a:off x="-190505" y="1964088"/>
            <a:ext cx="5802360" cy="3705933"/>
          </a:xfrm>
          <a:prstGeom prst="rect">
            <a:avLst/>
          </a:prstGeom>
          <a:noFill/>
          <a:effectLst>
            <a:softEdge rad="6858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7CC4C4-7494-0884-8F10-3435D577D567}"/>
              </a:ext>
            </a:extLst>
          </p:cNvPr>
          <p:cNvSpPr txBox="1">
            <a:spLocks/>
          </p:cNvSpPr>
          <p:nvPr/>
        </p:nvSpPr>
        <p:spPr>
          <a:xfrm>
            <a:off x="509323" y="2445957"/>
            <a:ext cx="8478559" cy="84296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6000"/>
              </a:schemeClr>
            </a:glow>
            <a:softEdge rad="77470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  <a:effectLst>
                  <a:glow rad="203200">
                    <a:schemeClr val="accent5">
                      <a:lumMod val="50000"/>
                      <a:alpha val="80000"/>
                    </a:schemeClr>
                  </a:glow>
                </a:effectLst>
                <a:latin typeface="Britannic Bold" panose="020B0903060703020204" pitchFamily="34" charset="0"/>
              </a:rPr>
              <a:t>Film financing – metaverse way…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7114-5B5C-D8C3-7307-DDE4DA4A8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6"/>
            <a:ext cx="3511233" cy="745072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Film-financing</a:t>
            </a:r>
            <a:b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A challenge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picture containing web, close&#10;&#10;Description automatically generated">
            <a:extLst>
              <a:ext uri="{FF2B5EF4-FFF2-40B4-BE49-F238E27FC236}">
                <a16:creationId xmlns:a16="http://schemas.microsoft.com/office/drawing/2014/main" id="{302358A9-649B-B850-8802-EED79CC68C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7923"/>
            <a:ext cx="12192000" cy="6853486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714EB9CB-3D8B-7348-272B-F55F9B7626C4}"/>
              </a:ext>
            </a:extLst>
          </p:cNvPr>
          <p:cNvSpPr txBox="1">
            <a:spLocks/>
          </p:cNvSpPr>
          <p:nvPr/>
        </p:nvSpPr>
        <p:spPr>
          <a:xfrm>
            <a:off x="626370" y="1793287"/>
            <a:ext cx="3921427" cy="4201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very fragmented landscape of producers, financiers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Inaccessible to public at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A privileged few have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Difficult to raise funds for a film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Predominantly a local phenomenon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Closed and narrow club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99769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7114-5B5C-D8C3-7307-DDE4DA4A8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6"/>
            <a:ext cx="3511233" cy="74507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 opportunity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Scene board in red background">
            <a:extLst>
              <a:ext uri="{FF2B5EF4-FFF2-40B4-BE49-F238E27FC236}">
                <a16:creationId xmlns:a16="http://schemas.microsoft.com/office/drawing/2014/main" id="{EF9505F1-B84F-81D9-17B0-8721C8A41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" r="23665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9" name="Picture 8" descr="A picture containing web, close&#10;&#10;Description automatically generated">
            <a:extLst>
              <a:ext uri="{FF2B5EF4-FFF2-40B4-BE49-F238E27FC236}">
                <a16:creationId xmlns:a16="http://schemas.microsoft.com/office/drawing/2014/main" id="{302358A9-649B-B850-8802-EED79CC6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4166" y="93724"/>
            <a:ext cx="12192000" cy="6853486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1264FF1-C733-655B-B99E-835588BBC34C}"/>
              </a:ext>
            </a:extLst>
          </p:cNvPr>
          <p:cNvSpPr txBox="1">
            <a:spLocks/>
          </p:cNvSpPr>
          <p:nvPr/>
        </p:nvSpPr>
        <p:spPr>
          <a:xfrm>
            <a:off x="289932" y="2362425"/>
            <a:ext cx="4270917" cy="3741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A unique platform for creators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Only vetted quality projects offered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Democratizing investing in films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Global reach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Investor access as low as $500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Transparency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Cash, crypto and </a:t>
            </a:r>
            <a:r>
              <a:rPr lang="en-US" sz="1500" dirty="0" err="1"/>
              <a:t>nft</a:t>
            </a:r>
            <a:r>
              <a:rPr lang="en-US" sz="1500" dirty="0"/>
              <a:t> returns</a:t>
            </a:r>
          </a:p>
        </p:txBody>
      </p:sp>
    </p:spTree>
    <p:extLst>
      <p:ext uri="{BB962C8B-B14F-4D97-AF65-F5344CB8AC3E}">
        <p14:creationId xmlns:p14="http://schemas.microsoft.com/office/powerpoint/2010/main" val="2121339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C6520397-F73A-3EA0-F6D2-7E97C2C07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1111"/>
          <a:stretch/>
        </p:blipFill>
        <p:spPr>
          <a:xfrm rot="10800000">
            <a:off x="206105" y="99005"/>
            <a:ext cx="6095980" cy="6857990"/>
          </a:xfrm>
          <a:prstGeom prst="rect">
            <a:avLst/>
          </a:prstGeom>
          <a:effectLst/>
        </p:spPr>
      </p:pic>
      <p:pic>
        <p:nvPicPr>
          <p:cNvPr id="14" name="Picture 13" descr="Tapes of different records">
            <a:extLst>
              <a:ext uri="{FF2B5EF4-FFF2-40B4-BE49-F238E27FC236}">
                <a16:creationId xmlns:a16="http://schemas.microsoft.com/office/drawing/2014/main" id="{77D62BAF-6279-99A4-A8DD-938C796D33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9592" r="11073" b="-1"/>
          <a:stretch/>
        </p:blipFill>
        <p:spPr>
          <a:xfrm>
            <a:off x="6125325" y="49502"/>
            <a:ext cx="6096001" cy="685799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83E94-8D91-979F-8708-16E438BD5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207" y="417165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we’ll achieve it</a:t>
            </a:r>
            <a:br>
              <a:rPr lang="en-US" sz="28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200" b="0" i="1" kern="1200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2D8FF-46B5-ABA9-B081-9C0CFF10F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4524" y="2348984"/>
            <a:ext cx="10261602" cy="38961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Ability to invest using USD or ETH into movies of your choice       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Tokens as proof of ownership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Complete Transparency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Global access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return on investment  (profits/dividend) –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eth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tiered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nft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movie rewards – (based on investment amount) including:</a:t>
            </a:r>
          </a:p>
          <a:p>
            <a:pPr marL="800100" lvl="1" indent="-342900" algn="l"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Movie tickets</a:t>
            </a:r>
          </a:p>
          <a:p>
            <a:pPr marL="800100" lvl="1" indent="-342900" algn="l"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Posters </a:t>
            </a:r>
          </a:p>
          <a:p>
            <a:pPr marL="800100" lvl="1" indent="-342900" algn="l"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Exclusive first looks</a:t>
            </a:r>
          </a:p>
          <a:p>
            <a:pPr marL="800100" lvl="1" indent="-342900" algn="l"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 limited items</a:t>
            </a:r>
          </a:p>
          <a:p>
            <a:pPr marL="342900" indent="-342900"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85793F6-FE59-74DC-F8FC-BC37103A8A85}"/>
              </a:ext>
            </a:extLst>
          </p:cNvPr>
          <p:cNvSpPr txBox="1">
            <a:spLocks/>
          </p:cNvSpPr>
          <p:nvPr/>
        </p:nvSpPr>
        <p:spPr>
          <a:xfrm>
            <a:off x="1483865" y="1718934"/>
            <a:ext cx="9823472" cy="2351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CB571E-9C79-EDE6-D802-9942EAEA7D47}"/>
              </a:ext>
            </a:extLst>
          </p:cNvPr>
          <p:cNvSpPr txBox="1">
            <a:spLocks/>
          </p:cNvSpPr>
          <p:nvPr/>
        </p:nvSpPr>
        <p:spPr>
          <a:xfrm>
            <a:off x="994544" y="999200"/>
            <a:ext cx="10144260" cy="1013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Using blockchain Technology, providing:</a:t>
            </a:r>
          </a:p>
        </p:txBody>
      </p:sp>
    </p:spTree>
    <p:extLst>
      <p:ext uri="{BB962C8B-B14F-4D97-AF65-F5344CB8AC3E}">
        <p14:creationId xmlns:p14="http://schemas.microsoft.com/office/powerpoint/2010/main" val="254437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Animal magnetism</Template>
  <TotalTime>234</TotalTime>
  <Words>164</Words>
  <Application>Microsoft Macintosh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Baskerville Old Face</vt:lpstr>
      <vt:lpstr>Britannic Bold</vt:lpstr>
      <vt:lpstr>Calibri</vt:lpstr>
      <vt:lpstr>Franklin Gothic Book</vt:lpstr>
      <vt:lpstr>Franklin Gothic Demi</vt:lpstr>
      <vt:lpstr>Gill Sans MT</vt:lpstr>
      <vt:lpstr>Wingdings 2</vt:lpstr>
      <vt:lpstr>DividendVTI</vt:lpstr>
      <vt:lpstr>Lights-camera-action</vt:lpstr>
      <vt:lpstr>Film-financing A challenge</vt:lpstr>
      <vt:lpstr> opportunity</vt:lpstr>
      <vt:lpstr>How we’ll achieve 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Lights-camera-action</dc:title>
  <dc:creator>Anna Joltaya</dc:creator>
  <cp:lastModifiedBy>Ashok Pandey</cp:lastModifiedBy>
  <cp:revision>5</cp:revision>
  <dcterms:created xsi:type="dcterms:W3CDTF">2022-08-16T03:45:26Z</dcterms:created>
  <dcterms:modified xsi:type="dcterms:W3CDTF">2022-08-16T09:52:46Z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